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ager VOC" initials="MV" lastIdx="1" clrIdx="0">
    <p:extLst>
      <p:ext uri="{19B8F6BF-5375-455C-9EA6-DF929625EA0E}">
        <p15:presenceInfo xmlns:p15="http://schemas.microsoft.com/office/powerpoint/2012/main" userId="657d3fd5fa22250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5" d="100"/>
          <a:sy n="105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20C42-6132-DD4E-8280-87162409B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7582CD-F03B-ED4C-96AA-A46849628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8F4B6-031E-A24B-93E6-77DD72661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C92B3-B0A0-BE4C-9955-DD5727925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86C69-5EB4-584F-9235-BFF93DD17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049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F3841-7C2F-1046-BEF1-B11B85554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9C225C-B9DB-9142-9EDC-3666E2C64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5BFA1-630C-914E-8B69-AF2D2310B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652B1-38CB-704C-9833-5B817D0EC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8B0C8-D1AF-1D48-A4C3-BC6BB245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5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CDD5D8-448B-CE4E-A2A6-10081DA1F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052086-589D-5542-AFF0-7461707B5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697B1-07CF-0D48-8D4D-48F8D6E3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65070-1AC6-6D4A-8C1B-31CA3CB53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BC6D9-CF29-5640-8486-0221EDBCA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4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3A0C9-991D-924B-81BB-CF27BA775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2FE5B-DA15-7D4C-AB1F-1DCB79CC8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0F86A-287C-4940-A640-B6B70991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DDC11-DD25-0043-A7C8-75DC33412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38F9D-B44D-8742-98C6-95BBDA5DD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10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9DD93-9B4D-454D-A149-CAB9C5E84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699AE-4F3D-8E4D-B060-C33706FD2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38E16-D00F-774F-A221-EB8D36094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6F82B-C5B8-114B-812B-79261A5D8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6D1BD-D631-CB43-A6D5-14397A014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6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938A0-BEFF-9541-BE78-6B8B2051D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4C477-60C8-BA46-9BBE-B26CD01481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9DE9C6-B14D-4D40-9E2F-14046B8F4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135F3B-6059-6A47-BCC4-1E84219AE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D40BE-771B-2847-A259-A77E835CD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CA09C-FE8E-0A4E-828E-E74CC7B1F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2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F882B-EB7C-B443-94AD-5576E98D4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A9AB5-EBF1-BE49-80E4-0755943BE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B4F2A0-907F-B344-8320-A560CE923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2A92F3-0D7A-B04B-AFA2-7889DB6025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4A379E-B0C5-9146-AF46-D490BE89E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63245F-DACD-3549-A44B-339AAC719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F29163-CECC-884B-8D3E-7B4182FAA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1E9127-E572-2F4A-B3E6-7C3115EC3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C8B78-067B-034D-BC88-093E6806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4BC09B-B3DC-E84C-866B-1C96482E2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DAD70-27B7-8847-8BBC-D0AA2A785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33577-2BDA-5445-B5B9-FBDCB020E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3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2D6D09-2471-9F4F-9512-0B96E35AD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847C05-A767-6444-A764-CAB91B6FE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655AE7-1A2C-9C47-9D41-4A75C9147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99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B0A32-568E-3142-A4A4-B52D1FC20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29B62-8D6A-E642-8663-EF84E09FF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FAE2-F49D-2044-A359-6E37426A35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BE1C2-0368-8B41-91FA-12D18F33F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9E7B15-4873-8B41-AE1C-D12CFB9A1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71F78-2080-FD47-AE17-6DD0C4B03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3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E42F7-6573-ED42-93F8-568754464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F0677A-EB0F-564E-900C-B10EBF2B17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EF786-2D51-4242-B7C6-53120D27A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E00108-4588-5448-B19F-4B2F58BC3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59F72-6045-0D42-9BDB-555DC06A7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1B856-A71D-B84C-B987-EF1669CBE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0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CDE262-6E53-834D-97CE-3A60A16AE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F0603-1240-0D4F-AD31-82DA02B82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541A2-4598-A640-8526-7197F49861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DCFC8-F838-AE43-AF04-935204347213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94D60-C565-DC4D-93EE-A53FCBE9C8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D438F-863C-0D43-B3A7-8E89AF533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D6F99-971F-A545-A5F3-88DBB652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39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575056-6905-8249-8DB3-07690BBB451D}"/>
              </a:ext>
            </a:extLst>
          </p:cNvPr>
          <p:cNvSpPr txBox="1"/>
          <p:nvPr/>
        </p:nvSpPr>
        <p:spPr>
          <a:xfrm>
            <a:off x="931634" y="448056"/>
            <a:ext cx="3666220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C00000"/>
                </a:solidFill>
              </a:rPr>
              <a:t>Variety NT Strategic Direction 2021-2023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67342E-BD0C-4A49-876E-59FA5A50BBE2}"/>
              </a:ext>
            </a:extLst>
          </p:cNvPr>
          <p:cNvSpPr txBox="1"/>
          <p:nvPr/>
        </p:nvSpPr>
        <p:spPr>
          <a:xfrm>
            <a:off x="5351164" y="586822"/>
            <a:ext cx="6002636" cy="1773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400" b="1" dirty="0"/>
              <a:t>Mission: </a:t>
            </a:r>
            <a:r>
              <a:rPr lang="en-US" sz="1400" dirty="0"/>
              <a:t>Empowering Northern Territory children who are sick, disadvantaged or have special needs to live, laugh and learn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400" b="1" dirty="0"/>
              <a:t>Vision</a:t>
            </a:r>
            <a:r>
              <a:rPr lang="en-US" sz="1400" dirty="0"/>
              <a:t>: Northern Territory children have the resources and opportunities they need to live their lives to the fullest, and to actively participate within their communities.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400" b="1" dirty="0"/>
              <a:t>Purpose Statement: </a:t>
            </a:r>
            <a:r>
              <a:rPr lang="en-US" sz="1400" dirty="0" smtClean="0"/>
              <a:t>Helping NT Kids in need </a:t>
            </a:r>
            <a:r>
              <a:rPr lang="en-US" sz="1400" dirty="0" smtClean="0"/>
              <a:t>to reach </a:t>
            </a:r>
            <a:r>
              <a:rPr lang="en-US" sz="1400" dirty="0" smtClean="0"/>
              <a:t>their full potential</a:t>
            </a:r>
            <a:endParaRPr lang="en-US" sz="1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7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AB2CA1-E6DE-014B-9D44-9B0FFAB6DA6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16867" y="2734056"/>
            <a:ext cx="10246658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193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B93E100-DC38-8B4A-A851-3EDDA7491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268351"/>
              </p:ext>
            </p:extLst>
          </p:nvPr>
        </p:nvGraphicFramePr>
        <p:xfrm>
          <a:off x="273268" y="994380"/>
          <a:ext cx="11645463" cy="5716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1821">
                  <a:extLst>
                    <a:ext uri="{9D8B030D-6E8A-4147-A177-3AD203B41FA5}">
                      <a16:colId xmlns:a16="http://schemas.microsoft.com/office/drawing/2014/main" val="3452856030"/>
                    </a:ext>
                  </a:extLst>
                </a:gridCol>
                <a:gridCol w="3881821">
                  <a:extLst>
                    <a:ext uri="{9D8B030D-6E8A-4147-A177-3AD203B41FA5}">
                      <a16:colId xmlns:a16="http://schemas.microsoft.com/office/drawing/2014/main" val="2783231164"/>
                    </a:ext>
                  </a:extLst>
                </a:gridCol>
                <a:gridCol w="3881821">
                  <a:extLst>
                    <a:ext uri="{9D8B030D-6E8A-4147-A177-3AD203B41FA5}">
                      <a16:colId xmlns:a16="http://schemas.microsoft.com/office/drawing/2014/main" val="4146284145"/>
                    </a:ext>
                  </a:extLst>
                </a:gridCol>
              </a:tblGrid>
              <a:tr h="786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2022 Milestones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2022 Measures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2023 Outcomes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298260"/>
                  </a:ext>
                </a:extLst>
              </a:tr>
              <a:tr h="109357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Contemporary marketing plan developed, including investment in the review and update of social media strategy and all branded materials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Implement agreed recommendations from the VNT 2020 Community Engagement Plan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Increased social media following and regular interaction – 3000 base on Facebook, </a:t>
                      </a:r>
                      <a:r>
                        <a:rPr lang="en-US" sz="1400" baseline="0" dirty="0"/>
                        <a:t>200 LinkedIn followers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Promotional collateral material modernized and widely circulated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Variety NT brand awareness</a:t>
                      </a:r>
                      <a:r>
                        <a:rPr lang="en-US" sz="1400" baseline="0" dirty="0"/>
                        <a:t> increased – </a:t>
                      </a:r>
                      <a:r>
                        <a:rPr lang="en-US" sz="1400" baseline="0" dirty="0" err="1"/>
                        <a:t>Territorians</a:t>
                      </a:r>
                      <a:r>
                        <a:rPr lang="en-US" sz="1400" baseline="0" dirty="0"/>
                        <a:t> know who we are and what we do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482737"/>
                  </a:ext>
                </a:extLst>
              </a:tr>
              <a:tr h="109357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Identify aligned partner </a:t>
                      </a:r>
                      <a:r>
                        <a:rPr lang="en-US" sz="1400" baseline="0" dirty="0" err="1"/>
                        <a:t>organisations</a:t>
                      </a:r>
                      <a:r>
                        <a:rPr lang="en-US" sz="1400" baseline="0" dirty="0"/>
                        <a:t> for event/program collaboration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Build and maintain two formal partnerships that will facilitate access to grants for more NT kids, with a focus on disadvantage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Fully</a:t>
                      </a:r>
                      <a:r>
                        <a:rPr lang="en-US" sz="1400" baseline="0" dirty="0"/>
                        <a:t> expended 21/22 budgeted grant allocation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Increased number of grant applications and kids impacted year on year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Increased number of disadvantaged kids supported year on year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Long term partnerships established and formalized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Consistent </a:t>
                      </a:r>
                      <a:r>
                        <a:rPr lang="en-US" sz="1400"/>
                        <a:t>grants demand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013534"/>
                  </a:ext>
                </a:extLst>
              </a:tr>
              <a:tr h="109357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Establish a Variety NT Kids Sponsorship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10 Freedom Camp sponsored kids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10 Starfish sponsored kids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Variety NT Kids sponsorship widely promoted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50% annual sponsorship re-commitment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958151"/>
                  </a:ext>
                </a:extLst>
              </a:tr>
              <a:tr h="109357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Secure a grant to enhance the financial success of at least one event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Secure a business development grant </a:t>
                      </a:r>
                      <a:r>
                        <a:rPr lang="en-US" sz="1400" dirty="0" smtClean="0"/>
                        <a:t>to</a:t>
                      </a:r>
                      <a:r>
                        <a:rPr lang="en-US" sz="1400" baseline="0" dirty="0" smtClean="0"/>
                        <a:t> establish a long term </a:t>
                      </a:r>
                      <a:r>
                        <a:rPr lang="en-US" sz="1400" baseline="0" smtClean="0"/>
                        <a:t>financial plan</a:t>
                      </a:r>
                      <a:r>
                        <a:rPr lang="en-US" sz="140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Increase the other income ratio</a:t>
                      </a:r>
                      <a:endParaRPr lang="en-US" sz="1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Increase </a:t>
                      </a:r>
                      <a:r>
                        <a:rPr lang="en-US" sz="1400" dirty="0" smtClean="0"/>
                        <a:t>Kids Support/</a:t>
                      </a:r>
                      <a:r>
                        <a:rPr lang="en-US" sz="1400" dirty="0" err="1" smtClean="0"/>
                        <a:t>Nett</a:t>
                      </a:r>
                      <a:r>
                        <a:rPr lang="en-US" sz="1400" dirty="0" smtClean="0"/>
                        <a:t> Income </a:t>
                      </a:r>
                      <a:r>
                        <a:rPr lang="en-US" sz="1400" dirty="0"/>
                        <a:t>ratio </a:t>
                      </a:r>
                      <a:r>
                        <a:rPr lang="en-US" sz="1400"/>
                        <a:t>to </a:t>
                      </a:r>
                      <a:r>
                        <a:rPr lang="en-US" sz="1400" smtClean="0"/>
                        <a:t>33%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/>
                        <a:t>Diversification of funding streams assists financial sustainability</a:t>
                      </a:r>
                    </a:p>
                    <a:p>
                      <a:endParaRPr lang="en-US" sz="1400" baseline="0" dirty="0"/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30136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AAB2CA1-E6DE-014B-9D44-9B0FFAB6DA6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42862"/>
            <a:ext cx="2752090" cy="935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575056-6905-8249-8DB3-07690BBB451D}"/>
              </a:ext>
            </a:extLst>
          </p:cNvPr>
          <p:cNvSpPr txBox="1"/>
          <p:nvPr/>
        </p:nvSpPr>
        <p:spPr>
          <a:xfrm>
            <a:off x="3426371" y="252248"/>
            <a:ext cx="85344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Variety NT Strategic Roadmap 2021-2023</a:t>
            </a:r>
            <a:endParaRPr lang="en-US" sz="1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84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282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liza houghton</dc:creator>
  <cp:lastModifiedBy>GM Variety NT</cp:lastModifiedBy>
  <cp:revision>25</cp:revision>
  <cp:lastPrinted>2021-04-15T05:44:46Z</cp:lastPrinted>
  <dcterms:created xsi:type="dcterms:W3CDTF">2021-02-22T01:42:22Z</dcterms:created>
  <dcterms:modified xsi:type="dcterms:W3CDTF">2021-04-29T02:01:43Z</dcterms:modified>
</cp:coreProperties>
</file>